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302" r:id="rId5"/>
    <p:sldId id="259" r:id="rId6"/>
    <p:sldId id="303" r:id="rId7"/>
    <p:sldId id="268" r:id="rId8"/>
    <p:sldId id="305" r:id="rId9"/>
    <p:sldId id="320" r:id="rId10"/>
    <p:sldId id="311" r:id="rId11"/>
    <p:sldId id="312" r:id="rId12"/>
    <p:sldId id="272" r:id="rId13"/>
    <p:sldId id="308" r:id="rId14"/>
    <p:sldId id="260" r:id="rId15"/>
    <p:sldId id="267" r:id="rId16"/>
    <p:sldId id="315" r:id="rId17"/>
    <p:sldId id="316" r:id="rId18"/>
    <p:sldId id="318" r:id="rId19"/>
    <p:sldId id="319" r:id="rId20"/>
    <p:sldId id="304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2"/>
    <a:srgbClr val="009B77"/>
    <a:srgbClr val="0076C2"/>
    <a:srgbClr val="EE6841"/>
    <a:srgbClr val="6CC24A"/>
    <a:srgbClr val="01B8C9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5909"/>
  </p:normalViewPr>
  <p:slideViewPr>
    <p:cSldViewPr snapToGrid="0" snapToObjects="1">
      <p:cViewPr varScale="1">
        <p:scale>
          <a:sx n="67" d="100"/>
          <a:sy n="67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B7463-1E23-7A77-370D-F1C5A97C8C5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2BEC49E-92A1-D661-CFF7-4A588C9666C3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E33077B-06BD-C5ED-F705-463F49444ED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F95C14C-5A5B-CD99-57DB-5963981970ED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6482C68-326A-6F2A-8E40-3AC0B08867F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28CDFF9-380D-8112-2CF3-A3D26E90CF3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0717622-F1EB-C8A5-81A9-DFB6FAFBD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753D436-4F2A-5A44-360C-A7D2AF1EBD5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60367D-A8A9-8BFD-BB3F-BF64BC50E95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BEA09B5-01F7-93C2-E444-83E0CCD5B29C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D5B965E-5DF7-EEAA-4E40-FF543AF9B0E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18BD92B-B222-7DCC-A8FC-9C0E49DD7C6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6F85E697-7B1F-A190-1C94-E0645E93FE3A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84E5B60-3177-5DD3-97B7-5239D192252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06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8" name="Rechthoek 7"/>
          <p:cNvSpPr/>
          <p:nvPr/>
        </p:nvSpPr>
        <p:spPr>
          <a:xfrm>
            <a:off x="6106750" y="0"/>
            <a:ext cx="60840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106750" y="1"/>
            <a:ext cx="6085250" cy="6854313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6106750" y="1433"/>
            <a:ext cx="6085250" cy="6856567"/>
          </a:xfrm>
          <a:prstGeom prst="rect">
            <a:avLst/>
          </a:prstGeom>
          <a:solidFill>
            <a:srgbClr val="6CC24A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8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1" y="741499"/>
            <a:ext cx="477408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108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698501" y="1591899"/>
            <a:ext cx="4773386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(M)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13FE6D-A690-4510-1097-544E07D80087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8FA0C61-4714-71F3-D9DA-C661EBD763A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6C7A789-2C2C-84E1-5E51-C6C25277088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A4D1440-2BDD-875D-84C3-B534DA176C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C1B3856-5B3D-D867-7F46-41ECB22E139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ED3E99D8-F6E8-B5F1-6B7E-2CC04AD0498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37B21914-1F33-F975-F29B-7DE93129231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8FC14D1-B579-00B1-0247-E9D070A444E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68C1EEE-1C36-3A22-8E7E-1B2B439C22E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5A45D461-8A3F-90E8-2A40-7A5FDFDD5F9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4D3D05C-73D8-17A7-9174-86CA09DCCEE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016476C-1CF0-A539-CCA6-FBF216DCCFF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14BFA-F723-19AE-2FFA-2449E95754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0D297A2-1CD2-584C-651C-B86ED7A658CE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2" y="1433"/>
            <a:ext cx="7654745" cy="6856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Blauw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E14A3A-18CB-2B30-A6A6-B2CBDADBF7D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409DE7-B528-17EE-A25B-9908915CD99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609E7B7-75BB-207B-E0FD-6BF981723DB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CDF7741-B506-2D5E-2BBB-036F7485BB0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6F2BE17-8269-A1A4-3E9D-AEECCC89343A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D43BC6B-E576-54B0-29F8-A267219E28E1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43A09AC-FCEC-C057-934F-37FBB1DAAA2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7E69126-6290-F35D-B445-D2F6881B3DB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6B78185-8C6C-EC3A-BD50-6CF3DC26E0E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2BA2418-421C-A58A-683A-6C9B180A72B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0A34FB4-774B-542D-5612-5FE89619E75A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768EB96-5AEA-5C7A-0215-5A81C86D155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18F5BA0-D2DE-92A1-2F8F-D10D770FAB6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EA8F50-4AB9-8AC8-BF1F-0F523E706A4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Hoofdstuk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F3E47-73F7-5B25-D352-DB622C6FC61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7670B60-DD65-DEA5-78BA-A45B35BB21A1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18AC1D1-2CD4-06AF-1A6C-D734E9060B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2D24457-E097-4BF3-50BE-ECAE603DB57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4203FC0-D8F8-4CCA-5CF3-F7DF65BCB56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04B3C17-03A6-CD43-E3C3-1A161304B29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30E8D52-81BC-6427-A63A-FA21D7F6C03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F7FA2A5-5185-4945-62F3-53AADEAFFF2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990AA37-2F5C-156A-6FE0-36224EF3C0E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176234-DB37-B4B3-6B0D-06483C3E2B0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5C66F1B-1868-FD99-461B-1150ADBA319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B987DB37-3B2B-8A7F-305B-95CBDD3E4CC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E513515B-8030-3CFF-4038-8B4A5FBFD5B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558F81-ADE3-6D07-7A58-1FF246586CD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50" name="Rechthoek 29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4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85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4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626F2F90-4D26-8C4B-A3B7-8C399CF80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8F80E0-7B2B-5720-2AF5-E83895D7AF4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A07EDA3-0305-32A4-F63B-AAA822B012CF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3BF0E8F-427F-E251-4D0F-CE83D442878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3A7D608-4195-3999-543A-27E66CED46F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2090F0-96AB-2D51-DB9F-3812FAD4F60B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5E9AEDF3-A2AD-05EF-530B-40FF364E0C1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F06656C-7989-9D81-B2A7-9B9C4151948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2F9B97A-E259-AA04-4C23-1F6723D685B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C38E91E-E033-1ECA-D201-49575122CCC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CD435CE-1275-3E85-2230-387AD3DED3B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F42FC22-A534-5854-6773-A0F442D6CD9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F37758D-CD47-4E18-6EBD-40FCFD7FF5AB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B6E8B7-038D-9FEE-E219-E017A799C6A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83D9FD6-121A-00B4-1F96-833746E145A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9B77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5046F8-6E49-F84F-8653-D5C1E78CC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119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8" r:id="rId5"/>
    <p:sldLayoutId id="2147483661" r:id="rId6"/>
    <p:sldLayoutId id="2147483662" r:id="rId7"/>
    <p:sldLayoutId id="2147483666" r:id="rId8"/>
    <p:sldLayoutId id="2147483672" r:id="rId9"/>
    <p:sldLayoutId id="2147483673" r:id="rId10"/>
    <p:sldLayoutId id="2147483674" r:id="rId11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victoria.ca/building-business/maps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797F71-1A27-47BF-A200-6C795215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0751" y="0"/>
            <a:ext cx="12202751" cy="6858000"/>
          </a:xfrm>
          <a:solidFill>
            <a:srgbClr val="0076C2"/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3E0330-1BA8-7E49-BF32-539CEAB39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4B0C9E1B-71A5-4794-8A58-5C8CDB92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Video Contrast and Sharpness Enhancement</a:t>
            </a:r>
          </a:p>
        </p:txBody>
      </p:sp>
      <p:sp>
        <p:nvSpPr>
          <p:cNvPr id="41" name="Ondertitel 40">
            <a:extLst>
              <a:ext uri="{FF2B5EF4-FFF2-40B4-BE49-F238E27FC236}">
                <a16:creationId xmlns:a16="http://schemas.microsoft.com/office/drawing/2014/main" id="{692EF8E8-FE8B-49BE-BDE2-0C40E1604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788630"/>
            <a:ext cx="3729203" cy="248472"/>
          </a:xfrm>
        </p:spPr>
        <p:txBody>
          <a:bodyPr/>
          <a:lstStyle/>
          <a:p>
            <a:r>
              <a:rPr lang="en-GB" dirty="0"/>
              <a:t>T. Petersen, T. C. Mol, E. Cozza</a:t>
            </a:r>
          </a:p>
          <a:p>
            <a:r>
              <a:rPr lang="en-GB" noProof="0" dirty="0"/>
              <a:t>16/02/2024</a:t>
            </a:r>
          </a:p>
        </p:txBody>
      </p:sp>
    </p:spTree>
    <p:extLst>
      <p:ext uri="{BB962C8B-B14F-4D97-AF65-F5344CB8AC3E}">
        <p14:creationId xmlns:p14="http://schemas.microsoft.com/office/powerpoint/2010/main" val="30707440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7842-9F10-29D5-DD5F-B4AB796B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>
            <a:extLst>
              <a:ext uri="{FF2B5EF4-FFF2-40B4-BE49-F238E27FC236}">
                <a16:creationId xmlns:a16="http://schemas.microsoft.com/office/drawing/2014/main" id="{1BF58C77-04C4-BEFB-D2E1-5024EAA9D28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>
            <a:extLst>
              <a:ext uri="{FF2B5EF4-FFF2-40B4-BE49-F238E27FC236}">
                <a16:creationId xmlns:a16="http://schemas.microsoft.com/office/drawing/2014/main" id="{697E8FAF-64D4-0991-0ED4-F71E3124EE0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>
            <a:extLst>
              <a:ext uri="{FF2B5EF4-FFF2-40B4-BE49-F238E27FC236}">
                <a16:creationId xmlns:a16="http://schemas.microsoft.com/office/drawing/2014/main" id="{36B55864-A3B8-7E5A-7E89-F54E3A04818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>
            <a:extLst>
              <a:ext uri="{FF2B5EF4-FFF2-40B4-BE49-F238E27FC236}">
                <a16:creationId xmlns:a16="http://schemas.microsoft.com/office/drawing/2014/main" id="{1FAE5077-7E67-4608-5BBF-C6BB5B78C5B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0</a:t>
            </a:r>
            <a:r>
              <a:rPr lang="it-IT" dirty="0"/>
              <a:t>2</a:t>
            </a:r>
            <a:endParaRPr dirty="0"/>
          </a:p>
        </p:txBody>
      </p:sp>
      <p:sp>
        <p:nvSpPr>
          <p:cNvPr id="3229" name="Text Placeholder 38">
            <a:extLst>
              <a:ext uri="{FF2B5EF4-FFF2-40B4-BE49-F238E27FC236}">
                <a16:creationId xmlns:a16="http://schemas.microsoft.com/office/drawing/2014/main" id="{0B0B7A5F-8552-5F38-29C2-7995AE6D5B6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CC35D0-9E84-869D-64AF-3D9916EB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" y="1024796"/>
            <a:ext cx="4191000" cy="848023"/>
          </a:xfrm>
          <a:prstGeom prst="rect">
            <a:avLst/>
          </a:prstGeom>
        </p:spPr>
      </p:pic>
      <p:pic>
        <p:nvPicPr>
          <p:cNvPr id="5" name="Immagine 4" descr="Immagine che contiene Elementi grafici, simbolo, design&#10;&#10;Descrizione generata automaticamente">
            <a:extLst>
              <a:ext uri="{FF2B5EF4-FFF2-40B4-BE49-F238E27FC236}">
                <a16:creationId xmlns:a16="http://schemas.microsoft.com/office/drawing/2014/main" id="{E5797ECD-2E38-7AD4-0A2D-BB605051B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6" y="626584"/>
            <a:ext cx="1650794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136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9249" y="314325"/>
            <a:ext cx="10773502" cy="55816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  <a:ea typeface="Roboto Slab Black" panose="020F0502020204030204" pitchFamily="2" charset="0"/>
                <a:cs typeface="Roboto Slab Black" panose="020F0502020204030204" pitchFamily="2" charset="0"/>
              </a:rPr>
              <a:t>Constraint</a:t>
            </a:r>
            <a:r>
              <a:rPr lang="nl-NL" sz="28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Acquisition, processing, and output of 1 pixel per clock cycle</a:t>
            </a:r>
          </a:p>
          <a:p>
            <a:pPr lvl="2"/>
            <a:endParaRPr lang="nl-NL" sz="2400" dirty="0"/>
          </a:p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Limitations</a:t>
            </a:r>
            <a:r>
              <a:rPr lang="nl-NL" sz="24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Working on entire frames would require: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memory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latency</a:t>
            </a:r>
          </a:p>
          <a:p>
            <a:pPr lvl="3"/>
            <a:endParaRPr lang="nl-NL" sz="2400" dirty="0"/>
          </a:p>
          <a:p>
            <a:pPr lvl="3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Solution</a:t>
            </a:r>
            <a:r>
              <a:rPr lang="nl-NL" sz="2400" dirty="0"/>
              <a:t>: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Stream-Processing approach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Exploit similarities among contiguous frames</a:t>
            </a:r>
          </a:p>
          <a:p>
            <a:pPr lvl="4" indent="0">
              <a:buNone/>
            </a:pPr>
            <a:endParaRPr lang="nl-NL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/>
          <p:cNvSpPr txBox="1">
            <a:spLocks noGrp="1"/>
          </p:cNvSpPr>
          <p:nvPr>
            <p:ph type="body" idx="1"/>
          </p:nvPr>
        </p:nvSpPr>
        <p:spPr>
          <a:xfrm>
            <a:off x="-12031" y="2"/>
            <a:ext cx="4393532" cy="685799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15" name="Titel 10"/>
          <p:cNvSpPr txBox="1">
            <a:spLocks noGrp="1"/>
          </p:cNvSpPr>
          <p:nvPr>
            <p:ph type="title"/>
          </p:nvPr>
        </p:nvSpPr>
        <p:spPr>
          <a:xfrm>
            <a:off x="4716363" y="618758"/>
            <a:ext cx="518227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b="1" dirty="0"/>
              <a:t>Contrast Enhancement</a:t>
            </a:r>
            <a:endParaRPr b="1" dirty="0"/>
          </a:p>
        </p:txBody>
      </p:sp>
      <p:sp>
        <p:nvSpPr>
          <p:cNvPr id="3216" name="Tijdelijke aanduiding voor verticale tekst 11"/>
          <p:cNvSpPr>
            <a:spLocks noGrp="1"/>
          </p:cNvSpPr>
          <p:nvPr>
            <p:ph type="body" idx="22"/>
          </p:nvPr>
        </p:nvSpPr>
        <p:spPr>
          <a:xfrm>
            <a:off x="4716363" y="1213934"/>
            <a:ext cx="7227987" cy="54535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Synchronization of computation steps by mean of a pixel counter</a:t>
            </a:r>
          </a:p>
          <a:p>
            <a:r>
              <a:rPr lang="en-US" dirty="0">
                <a:solidFill>
                  <a:schemeClr val="bg1"/>
                </a:solidFill>
              </a:rPr>
              <a:t>Two exclusive phases: </a:t>
            </a:r>
            <a:endParaRPr lang="it-IT" dirty="0">
              <a:solidFill>
                <a:schemeClr val="bg1"/>
              </a:solidFill>
              <a:latin typeface="Roboto Slab Regular Regular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i="1" u="sng" dirty="0">
                <a:solidFill>
                  <a:schemeClr val="bg1"/>
                </a:solidFill>
                <a:latin typeface="Roboto Slab Regular Regular"/>
              </a:rPr>
              <a:t>Pixel Pipeline</a:t>
            </a:r>
            <a:r>
              <a:rPr lang="it-IT" dirty="0"/>
              <a:t>:</a:t>
            </a:r>
          </a:p>
          <a:p>
            <a:pPr marL="547687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received</a:t>
            </a:r>
            <a:r>
              <a:rPr lang="it-IT" dirty="0">
                <a:solidFill>
                  <a:schemeClr val="bg1"/>
                </a:solidFill>
              </a:rPr>
              <a:t> pixel </a:t>
            </a:r>
            <a:r>
              <a:rPr lang="it-IT" dirty="0" err="1">
                <a:solidFill>
                  <a:schemeClr val="bg1"/>
                </a:solidFill>
              </a:rPr>
              <a:t>increments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histogram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count</a:t>
            </a:r>
            <a:endParaRPr lang="it-IT" dirty="0">
              <a:solidFill>
                <a:schemeClr val="bg1"/>
              </a:solidFill>
            </a:endParaRPr>
          </a:p>
          <a:p>
            <a:pPr marL="547687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contrast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enhancement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according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parameters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evaluated</a:t>
            </a:r>
            <a:r>
              <a:rPr lang="it-IT" dirty="0">
                <a:solidFill>
                  <a:schemeClr val="bg1"/>
                </a:solidFill>
              </a:rPr>
              <a:t> for  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frame</a:t>
            </a:r>
          </a:p>
          <a:p>
            <a:pPr marL="547687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involves</a:t>
            </a:r>
            <a:r>
              <a:rPr lang="it-IT" dirty="0">
                <a:solidFill>
                  <a:schemeClr val="bg1"/>
                </a:solidFill>
              </a:rPr>
              <a:t> 99.94% of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frame pixels</a:t>
            </a:r>
          </a:p>
          <a:p>
            <a:pPr lvl="2" indent="-274638"/>
            <a:endParaRPr lang="it-IT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i="1" u="sng" dirty="0" err="1">
                <a:solidFill>
                  <a:schemeClr val="bg1"/>
                </a:solidFill>
                <a:latin typeface="Roboto Slab Regular Regular"/>
              </a:rPr>
              <a:t>Parameters</a:t>
            </a:r>
            <a:r>
              <a:rPr lang="it-IT" sz="1800" b="1" i="1" u="sng" dirty="0">
                <a:solidFill>
                  <a:schemeClr val="bg1"/>
                </a:solidFill>
                <a:latin typeface="Roboto Slab Regular Regular"/>
              </a:rPr>
              <a:t> </a:t>
            </a:r>
            <a:r>
              <a:rPr lang="it-IT" sz="1800" i="1" u="sng" dirty="0">
                <a:solidFill>
                  <a:schemeClr val="bg1"/>
                </a:solidFill>
                <a:latin typeface="Roboto Slab Regular Regular"/>
              </a:rPr>
              <a:t>Update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Reset</a:t>
            </a:r>
            <a:r>
              <a:rPr lang="it-IT" dirty="0">
                <a:solidFill>
                  <a:schemeClr val="bg1"/>
                </a:solidFill>
              </a:rPr>
              <a:t>: reset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parameter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concerning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frame</a:t>
            </a: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Max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the maximum 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histogram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		     </a:t>
            </a:r>
            <a:r>
              <a:rPr lang="it-IT" dirty="0" err="1">
                <a:solidFill>
                  <a:schemeClr val="bg1"/>
                </a:solidFill>
              </a:rPr>
              <a:t>channel</a:t>
            </a:r>
            <a:endParaRPr lang="it-IT" dirty="0">
              <a:solidFill>
                <a:schemeClr val="bg1"/>
              </a:solidFill>
            </a:endParaRP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i="1" dirty="0" err="1">
                <a:solidFill>
                  <a:schemeClr val="bg1"/>
                </a:solidFill>
                <a:latin typeface="Roboto Slab Regular Regular"/>
              </a:rPr>
              <a:t>Th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calculate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threshold</a:t>
            </a:r>
            <a:endParaRPr lang="it-IT" dirty="0">
              <a:solidFill>
                <a:schemeClr val="bg1"/>
              </a:solidFill>
            </a:endParaRP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F&amp;L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i="1" dirty="0">
                <a:solidFill>
                  <a:schemeClr val="bg1"/>
                </a:solidFill>
              </a:rPr>
              <a:t>first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i="1" dirty="0">
                <a:solidFill>
                  <a:schemeClr val="bg1"/>
                </a:solidFill>
              </a:rPr>
              <a:t>last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PU</a:t>
            </a:r>
            <a:r>
              <a:rPr lang="it-IT" dirty="0">
                <a:solidFill>
                  <a:schemeClr val="bg1"/>
                </a:solidFill>
              </a:rPr>
              <a:t>: update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parameters</a:t>
            </a:r>
            <a:r>
              <a:rPr lang="it-IT" dirty="0">
                <a:solidFill>
                  <a:schemeClr val="bg1"/>
                </a:solidFill>
              </a:rPr>
              <a:t> to be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next</a:t>
            </a:r>
            <a:r>
              <a:rPr lang="it-IT" dirty="0">
                <a:solidFill>
                  <a:schemeClr val="bg1"/>
                </a:solidFill>
              </a:rPr>
              <a:t> frame.</a:t>
            </a:r>
          </a:p>
          <a:p>
            <a:pPr marL="547687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involves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only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portion</a:t>
            </a:r>
            <a:r>
              <a:rPr lang="it-IT" dirty="0">
                <a:solidFill>
                  <a:schemeClr val="bg1"/>
                </a:solidFill>
              </a:rPr>
              <a:t> of the last </a:t>
            </a:r>
            <a:r>
              <a:rPr lang="it-IT" dirty="0" err="1">
                <a:solidFill>
                  <a:schemeClr val="bg1"/>
                </a:solidFill>
              </a:rPr>
              <a:t>row</a:t>
            </a:r>
            <a:r>
              <a:rPr lang="it-IT" dirty="0">
                <a:solidFill>
                  <a:schemeClr val="bg1"/>
                </a:solidFill>
              </a:rPr>
              <a:t> of the frame</a:t>
            </a:r>
          </a:p>
        </p:txBody>
      </p:sp>
      <p:sp>
        <p:nvSpPr>
          <p:cNvPr id="3219" name="Text Placeholder 13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None/>
            </a:pPr>
            <a:r>
              <a:rPr dirty="0"/>
              <a:t> 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EF26811-7A2C-DB39-F732-194E2A39F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2" y="3694035"/>
            <a:ext cx="3784059" cy="2452281"/>
          </a:xfrm>
          <a:prstGeom prst="rect">
            <a:avLst/>
          </a:prstGeom>
        </p:spPr>
      </p:pic>
      <p:pic>
        <p:nvPicPr>
          <p:cNvPr id="9" name="Immagine 8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F389E859-C135-365E-E800-2DC52E3F9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" y="343213"/>
            <a:ext cx="3784059" cy="25816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1B9527-945C-43E4-1362-E4595E54C5E1}"/>
              </a:ext>
            </a:extLst>
          </p:cNvPr>
          <p:cNvSpPr txBox="1"/>
          <p:nvPr/>
        </p:nvSpPr>
        <p:spPr>
          <a:xfrm>
            <a:off x="1121875" y="2453984"/>
            <a:ext cx="56040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Reset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1CECB8-4106-E650-CB91-781B6C140E02}"/>
              </a:ext>
            </a:extLst>
          </p:cNvPr>
          <p:cNvSpPr txBox="1"/>
          <p:nvPr/>
        </p:nvSpPr>
        <p:spPr>
          <a:xfrm>
            <a:off x="1824690" y="2444214"/>
            <a:ext cx="4305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Max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7556B2-A89D-B7FE-6417-3FAA8CAFEC35}"/>
              </a:ext>
            </a:extLst>
          </p:cNvPr>
          <p:cNvSpPr txBox="1"/>
          <p:nvPr/>
        </p:nvSpPr>
        <p:spPr>
          <a:xfrm>
            <a:off x="2433857" y="2444213"/>
            <a:ext cx="30072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2F7E8D3-0F78-BB00-D019-2BD73D3455C2}"/>
              </a:ext>
            </a:extLst>
          </p:cNvPr>
          <p:cNvSpPr txBox="1"/>
          <p:nvPr/>
        </p:nvSpPr>
        <p:spPr>
          <a:xfrm>
            <a:off x="2942110" y="2444213"/>
            <a:ext cx="4209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F&amp;L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DBC696-472D-7DAF-276D-32972C2FA076}"/>
              </a:ext>
            </a:extLst>
          </p:cNvPr>
          <p:cNvSpPr txBox="1"/>
          <p:nvPr/>
        </p:nvSpPr>
        <p:spPr>
          <a:xfrm>
            <a:off x="3472250" y="2453984"/>
            <a:ext cx="3423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9238C70-8800-96A5-541F-13F68154FFD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402079" y="2761759"/>
            <a:ext cx="463745" cy="120797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5B14A97-36D0-18A3-CFB0-7F7785FB7801}"/>
              </a:ext>
            </a:extLst>
          </p:cNvPr>
          <p:cNvCxnSpPr>
            <a:cxnSpLocks/>
          </p:cNvCxnSpPr>
          <p:nvPr/>
        </p:nvCxnSpPr>
        <p:spPr>
          <a:xfrm>
            <a:off x="2060463" y="2713637"/>
            <a:ext cx="321702" cy="161196"/>
          </a:xfrm>
          <a:prstGeom prst="straightConnector1">
            <a:avLst/>
          </a:prstGeom>
          <a:noFill/>
          <a:ln w="190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D52224-B444-F19B-D43D-6ADD910C4724}"/>
              </a:ext>
            </a:extLst>
          </p:cNvPr>
          <p:cNvCxnSpPr>
            <a:cxnSpLocks/>
          </p:cNvCxnSpPr>
          <p:nvPr/>
        </p:nvCxnSpPr>
        <p:spPr>
          <a:xfrm>
            <a:off x="2603496" y="2720696"/>
            <a:ext cx="259223" cy="16186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002242B-8ADE-F6EB-0DAD-33F99359785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152584" y="2751988"/>
            <a:ext cx="210473" cy="122845"/>
          </a:xfrm>
          <a:prstGeom prst="straightConnector1">
            <a:avLst/>
          </a:prstGeom>
          <a:noFill/>
          <a:ln w="19050" cap="flat">
            <a:solidFill>
              <a:srgbClr val="0076C2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0A78D2D-7951-8337-9CB0-FA060F091D4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43450" y="2761759"/>
            <a:ext cx="280687" cy="113074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ADA2599-F0BC-0EE7-ABF8-1336A3ECBD1A}"/>
              </a:ext>
            </a:extLst>
          </p:cNvPr>
          <p:cNvSpPr txBox="1"/>
          <p:nvPr/>
        </p:nvSpPr>
        <p:spPr>
          <a:xfrm>
            <a:off x="1255782" y="1213934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Pixel Pipeline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FB541E2-0A27-9E82-3065-983DD66F0E83}"/>
              </a:ext>
            </a:extLst>
          </p:cNvPr>
          <p:cNvSpPr txBox="1"/>
          <p:nvPr/>
        </p:nvSpPr>
        <p:spPr>
          <a:xfrm>
            <a:off x="117442" y="2907049"/>
            <a:ext cx="380669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100" dirty="0"/>
              <a:t>Frame </a:t>
            </a:r>
            <a:r>
              <a:rPr lang="it-IT" sz="1100" dirty="0" err="1"/>
              <a:t>structure</a:t>
            </a:r>
            <a:r>
              <a:rPr lang="it-IT" sz="1100" dirty="0"/>
              <a:t> </a:t>
            </a:r>
            <a:r>
              <a:rPr lang="it-IT" sz="1100" dirty="0" err="1"/>
              <a:t>depicting</a:t>
            </a:r>
            <a:r>
              <a:rPr lang="it-IT" sz="1100" dirty="0"/>
              <a:t> the </a:t>
            </a:r>
            <a:r>
              <a:rPr lang="it-IT" sz="1100" dirty="0" err="1"/>
              <a:t>different</a:t>
            </a:r>
            <a:r>
              <a:rPr lang="it-IT" sz="1100" dirty="0"/>
              <a:t> processing </a:t>
            </a:r>
            <a:r>
              <a:rPr lang="it-IT" sz="1100" dirty="0" err="1"/>
              <a:t>phases</a:t>
            </a:r>
            <a:r>
              <a:rPr lang="it-IT" sz="1100" dirty="0"/>
              <a:t>.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4F54CC4-94D6-4BCC-764E-C46BF196EC69}"/>
              </a:ext>
            </a:extLst>
          </p:cNvPr>
          <p:cNvSpPr txBox="1"/>
          <p:nvPr/>
        </p:nvSpPr>
        <p:spPr>
          <a:xfrm>
            <a:off x="117442" y="6224848"/>
            <a:ext cx="380669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Top-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diagram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enhancement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module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D1A5-B8ED-617D-687A-CD9B99A4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1892E3F0-FBB5-9EFB-16E6-C1A5CA1CEC5F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b="1" dirty="0"/>
              <a:t>Results</a:t>
            </a:r>
            <a:endParaRPr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F87D65-B02D-3278-96F2-CD02761D55B7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0AF954-CEEE-2434-A4EC-34968E8C196A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066235-4CA6-EC23-F7F6-93BD40146249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magine 6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F0A6BEB4-1ED5-C46A-2CDB-3E6E09FB32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7" y="913649"/>
            <a:ext cx="4638091" cy="2608926"/>
          </a:xfrm>
          <a:prstGeom prst="rect">
            <a:avLst/>
          </a:prstGeom>
        </p:spPr>
      </p:pic>
      <p:pic>
        <p:nvPicPr>
          <p:cNvPr id="9" name="Immagine 8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7C0DA7F-976B-AD09-54AE-2340B29E0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913650"/>
            <a:ext cx="4638091" cy="2608926"/>
          </a:xfrm>
          <a:prstGeom prst="rect">
            <a:avLst/>
          </a:prstGeom>
        </p:spPr>
      </p:pic>
      <p:pic>
        <p:nvPicPr>
          <p:cNvPr id="3" name="Immagine 2" descr="Immagine che contiene uccello, pappagallo, piuma, becco">
            <a:extLst>
              <a:ext uri="{FF2B5EF4-FFF2-40B4-BE49-F238E27FC236}">
                <a16:creationId xmlns:a16="http://schemas.microsoft.com/office/drawing/2014/main" id="{CF57164C-806C-1F6C-6ED3-9DA90909E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94613"/>
            <a:ext cx="4638091" cy="2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45AB-99B2-C65C-E9B2-DD0E159E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9CBFE393-DD1E-2298-46A2-83685EF2A00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nl-NL" b="1" dirty="0"/>
              <a:t>Results</a:t>
            </a:r>
            <a:endParaRPr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D06C580-C901-BBA7-F386-2EA6CD9F64BC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2823C3-0923-426D-3C09-461087EA397E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9FEE88-6E8E-6696-2F88-38465945E315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magine 4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BA247601-9B75-7344-588B-1BD1EFE9C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8" y="903331"/>
            <a:ext cx="4638091" cy="2608926"/>
          </a:xfrm>
          <a:prstGeom prst="rect">
            <a:avLst/>
          </a:prstGeom>
        </p:spPr>
      </p:pic>
      <p:pic>
        <p:nvPicPr>
          <p:cNvPr id="3" name="Immagine 2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914C3B16-FD3B-EDEB-2D94-69F88167B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903331"/>
            <a:ext cx="4656433" cy="2619244"/>
          </a:xfrm>
          <a:prstGeom prst="rect">
            <a:avLst/>
          </a:prstGeom>
        </p:spPr>
      </p:pic>
      <p:pic>
        <p:nvPicPr>
          <p:cNvPr id="6" name="Immagine 5" descr="Immagine che contiene cratere, natura, Cratere da impatto, luna&#10;&#10;Descrizione generata automaticamente">
            <a:extLst>
              <a:ext uri="{FF2B5EF4-FFF2-40B4-BE49-F238E27FC236}">
                <a16:creationId xmlns:a16="http://schemas.microsoft.com/office/drawing/2014/main" id="{9600BE7A-63F2-0087-DFC3-646C1FC33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84295"/>
            <a:ext cx="4656434" cy="26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A55B8-1049-3684-2B7D-A9BB79C6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>
            <a:extLst>
              <a:ext uri="{FF2B5EF4-FFF2-40B4-BE49-F238E27FC236}">
                <a16:creationId xmlns:a16="http://schemas.microsoft.com/office/drawing/2014/main" id="{D33A2ED8-8250-A490-58D2-48E4C817F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3185" name="Titel 7">
            <a:extLst>
              <a:ext uri="{FF2B5EF4-FFF2-40B4-BE49-F238E27FC236}">
                <a16:creationId xmlns:a16="http://schemas.microsoft.com/office/drawing/2014/main" id="{D400D87E-A099-0360-37BB-28213FE6A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Autofit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sz="3800" b="1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9A61C81D-159A-3793-6A49-6E0BB1F46939}"/>
                  </a:ext>
                </a:extLst>
              </p:cNvPr>
              <p:cNvSpPr>
                <a:spLocks noGrp="1"/>
              </p:cNvSpPr>
              <p:nvPr>
                <p:ph type="body" idx="22"/>
              </p:nvPr>
            </p:nvSpPr>
            <p:spPr>
              <a:xfrm>
                <a:off x="697807" y="1761260"/>
                <a:ext cx="4773386" cy="4356465"/>
              </a:xfrm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lvl="2"/>
                <a:r>
                  <a:rPr lang="nl-NL" dirty="0">
                    <a:solidFill>
                      <a:schemeClr val="accent1"/>
                    </a:solidFill>
                    <a:latin typeface="Roboto Slab Regular Regular"/>
                  </a:rPr>
                  <a:t>Processing Time</a:t>
                </a:r>
                <a:r>
                  <a:rPr lang="nl-NL" dirty="0"/>
                  <a:t>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×921600=6.45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</m:oMath>
                  </m:oMathPara>
                </a14:m>
                <a:br>
                  <a:rPr lang="nl-NL" dirty="0"/>
                </a:br>
                <a:endParaRPr lang="nl-NL" dirty="0"/>
              </a:p>
              <a:p>
                <a:pPr lvl="2"/>
                <a:endParaRPr lang="nl-NL" dirty="0"/>
              </a:p>
              <a:p>
                <a:pPr lvl="2"/>
                <a:r>
                  <a:rPr lang="nl-NL" dirty="0">
                    <a:solidFill>
                      <a:schemeClr val="accent1"/>
                    </a:solidFill>
                    <a:latin typeface="Roboto Slab Regular Regular"/>
                  </a:rPr>
                  <a:t>Frame Rate</a:t>
                </a:r>
                <a:r>
                  <a:rPr lang="nl-NL" dirty="0"/>
                  <a:t>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0.00645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=155.01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lvl="2"/>
                <a:endParaRPr lang="nl-NL" dirty="0"/>
              </a:p>
              <a:p>
                <a:pPr lvl="2"/>
                <a:endParaRPr lang="nl-NL" dirty="0"/>
              </a:p>
              <a:p>
                <a:pPr lvl="2"/>
                <a:r>
                  <a:rPr lang="nl-NL" dirty="0">
                    <a:solidFill>
                      <a:schemeClr val="accent1"/>
                    </a:solidFill>
                    <a:latin typeface="Roboto Slab Regular Regular"/>
                  </a:rPr>
                  <a:t>Latency</a:t>
                </a:r>
                <a:r>
                  <a:rPr lang="nl-NL" dirty="0"/>
                  <a:t>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43+8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⋅7⋅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=357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9A61C81D-159A-3793-6A49-6E0BB1F46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2"/>
              </p:nvPr>
            </p:nvSpPr>
            <p:spPr>
              <a:xfrm>
                <a:off x="697807" y="1761260"/>
                <a:ext cx="4773386" cy="4356465"/>
              </a:xfrm>
              <a:prstGeom prst="rect">
                <a:avLst/>
              </a:prstGeom>
              <a:blipFill>
                <a:blip r:embed="rId2"/>
                <a:stretch>
                  <a:fillRect l="-2551" t="-209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E8726AC-F148-39DD-A4E1-45D29EEB7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35748"/>
              </p:ext>
            </p:extLst>
          </p:nvPr>
        </p:nvGraphicFramePr>
        <p:xfrm>
          <a:off x="6287111" y="822872"/>
          <a:ext cx="5724527" cy="2293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00889">
                  <a:extLst>
                    <a:ext uri="{9D8B030D-6E8A-4147-A177-3AD203B41FA5}">
                      <a16:colId xmlns:a16="http://schemas.microsoft.com/office/drawing/2014/main" val="2497948707"/>
                    </a:ext>
                  </a:extLst>
                </a:gridCol>
                <a:gridCol w="2058377">
                  <a:extLst>
                    <a:ext uri="{9D8B030D-6E8A-4147-A177-3AD203B41FA5}">
                      <a16:colId xmlns:a16="http://schemas.microsoft.com/office/drawing/2014/main" val="2648940326"/>
                    </a:ext>
                  </a:extLst>
                </a:gridCol>
                <a:gridCol w="1865261">
                  <a:extLst>
                    <a:ext uri="{9D8B030D-6E8A-4147-A177-3AD203B41FA5}">
                      <a16:colId xmlns:a16="http://schemas.microsoft.com/office/drawing/2014/main" val="3693195135"/>
                    </a:ext>
                  </a:extLst>
                </a:gridCol>
              </a:tblGrid>
              <a:tr h="52641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 err="1">
                          <a:solidFill>
                            <a:srgbClr val="FFFFFF"/>
                          </a:solidFill>
                        </a:rPr>
                        <a:t>Estimated</a:t>
                      </a: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 Clock </a:t>
                      </a:r>
                      <a:r>
                        <a:rPr lang="it-IT" sz="1800" b="1" dirty="0" err="1">
                          <a:solidFill>
                            <a:srgbClr val="FFFFFF"/>
                          </a:solidFill>
                        </a:rPr>
                        <a:t>Period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Pipeline Stages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45140"/>
                  </a:ext>
                </a:extLst>
              </a:tr>
              <a:tr h="5892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 err="1">
                          <a:solidFill>
                            <a:schemeClr val="accent1"/>
                          </a:solidFill>
                        </a:rPr>
                        <a:t>Contrast</a:t>
                      </a: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 Enhancement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noFill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4.961 ± 1.89 ns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noFill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43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12256"/>
                  </a:ext>
                </a:extLst>
              </a:tr>
              <a:tr h="5892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Edge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5.081 ± 1.89 ns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261978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4ECB4E12-E672-F4E4-1A4D-8402DC0FA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69664"/>
              </p:ext>
            </p:extLst>
          </p:nvPr>
        </p:nvGraphicFramePr>
        <p:xfrm>
          <a:off x="6287110" y="3770131"/>
          <a:ext cx="5724526" cy="11785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671294">
                  <a:extLst>
                    <a:ext uri="{9D8B030D-6E8A-4147-A177-3AD203B41FA5}">
                      <a16:colId xmlns:a16="http://schemas.microsoft.com/office/drawing/2014/main" val="2497948707"/>
                    </a:ext>
                  </a:extLst>
                </a:gridCol>
                <a:gridCol w="3053232">
                  <a:extLst>
                    <a:ext uri="{9D8B030D-6E8A-4147-A177-3AD203B41FA5}">
                      <a16:colId xmlns:a16="http://schemas.microsoft.com/office/drawing/2014/main" val="2648940326"/>
                    </a:ext>
                  </a:extLst>
                </a:gridCol>
              </a:tblGrid>
              <a:tr h="5892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Pixel per Frame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noFill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921600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noFill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12256"/>
                  </a:ext>
                </a:extLst>
              </a:tr>
              <a:tr h="5892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Target Clock </a:t>
                      </a:r>
                      <a:r>
                        <a:rPr lang="it-IT" sz="1800" b="1" dirty="0" err="1">
                          <a:solidFill>
                            <a:schemeClr val="accent1"/>
                          </a:solidFill>
                        </a:rPr>
                        <a:t>Period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7 ns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26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91682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8663D-08D0-9F04-5AD7-6EBAB6E6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>
            <a:extLst>
              <a:ext uri="{FF2B5EF4-FFF2-40B4-BE49-F238E27FC236}">
                <a16:creationId xmlns:a16="http://schemas.microsoft.com/office/drawing/2014/main" id="{3306029A-7899-4060-064B-62A4D5A59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12033" y="2"/>
            <a:ext cx="7927307" cy="685799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15" name="Titel 10">
            <a:extLst>
              <a:ext uri="{FF2B5EF4-FFF2-40B4-BE49-F238E27FC236}">
                <a16:creationId xmlns:a16="http://schemas.microsoft.com/office/drawing/2014/main" id="{9C83816B-7CF8-611F-B4AB-060949F27D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4743" y="741499"/>
            <a:ext cx="3118758" cy="490401"/>
          </a:xfrm>
          <a:prstGeom prst="rect">
            <a:avLst/>
          </a:prstGeom>
        </p:spPr>
        <p:txBody>
          <a:bodyPr>
            <a:noAutofit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sz="3800" b="1" dirty="0"/>
              <a:t>Conclusion</a:t>
            </a:r>
            <a:endParaRPr sz="3800" b="1" dirty="0"/>
          </a:p>
        </p:txBody>
      </p:sp>
      <p:sp>
        <p:nvSpPr>
          <p:cNvPr id="3216" name="Tijdelijke aanduiding voor verticale tekst 11">
            <a:extLst>
              <a:ext uri="{FF2B5EF4-FFF2-40B4-BE49-F238E27FC236}">
                <a16:creationId xmlns:a16="http://schemas.microsoft.com/office/drawing/2014/main" id="{C701EE2F-834D-E4A0-55FB-B8A7D54DB30F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approximately</a:t>
            </a:r>
            <a:r>
              <a:rPr lang="it-IT" dirty="0"/>
              <a:t> 190 times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software </a:t>
            </a:r>
            <a:r>
              <a:rPr lang="it-IT" dirty="0" err="1"/>
              <a:t>implementation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Hardware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more design </a:t>
            </a:r>
            <a:r>
              <a:rPr lang="it-IT" dirty="0" err="1"/>
              <a:t>effort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</a:t>
            </a:r>
            <a:r>
              <a:rPr lang="it-IT" dirty="0" err="1"/>
              <a:t>their</a:t>
            </a:r>
            <a:r>
              <a:rPr lang="it-IT" dirty="0"/>
              <a:t> software </a:t>
            </a:r>
            <a:r>
              <a:rPr lang="it-IT" dirty="0" err="1"/>
              <a:t>counterparts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approximation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due to the adoption of </a:t>
            </a:r>
            <a:r>
              <a:rPr lang="it-IT" dirty="0" err="1"/>
              <a:t>fixed</a:t>
            </a:r>
            <a:r>
              <a:rPr lang="it-IT" dirty="0"/>
              <a:t> point data formats in the hardware </a:t>
            </a:r>
            <a:r>
              <a:rPr lang="it-IT" dirty="0" err="1"/>
              <a:t>solution</a:t>
            </a:r>
            <a:r>
              <a:rPr lang="it-IT" dirty="0"/>
              <a:t>.</a:t>
            </a:r>
          </a:p>
        </p:txBody>
      </p:sp>
      <p:pic>
        <p:nvPicPr>
          <p:cNvPr id="3" name="Immagine 2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F3DE0DAC-65B3-0BD6-382D-C8BDA76C7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" y="4034765"/>
            <a:ext cx="2438399" cy="1371600"/>
          </a:xfrm>
          <a:prstGeom prst="rect">
            <a:avLst/>
          </a:prstGeom>
        </p:spPr>
      </p:pic>
      <p:pic>
        <p:nvPicPr>
          <p:cNvPr id="4" name="Immagine 3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DA7CE4DB-5973-97BC-5DA0-A24600EE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064"/>
            <a:ext cx="2438400" cy="1371601"/>
          </a:xfrm>
          <a:prstGeom prst="rect">
            <a:avLst/>
          </a:prstGeom>
        </p:spPr>
      </p:pic>
      <p:pic>
        <p:nvPicPr>
          <p:cNvPr id="6" name="Immagine 5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E053427F-B4E8-A67A-12C6-6A00BD707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8" y="4034765"/>
            <a:ext cx="2438400" cy="1371600"/>
          </a:xfrm>
          <a:prstGeom prst="rect">
            <a:avLst/>
          </a:prstGeom>
        </p:spPr>
      </p:pic>
      <p:pic>
        <p:nvPicPr>
          <p:cNvPr id="8" name="Immagine 7" descr="Immagine che contiene cratere, natura, Cratere da impatto, luna&#10;&#10;Descrizione generata automaticamente">
            <a:extLst>
              <a:ext uri="{FF2B5EF4-FFF2-40B4-BE49-F238E27FC236}">
                <a16:creationId xmlns:a16="http://schemas.microsoft.com/office/drawing/2014/main" id="{542B8B0B-236B-95A1-2D4E-DBA7E2010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2" y="4034765"/>
            <a:ext cx="2438400" cy="1371600"/>
          </a:xfrm>
          <a:prstGeom prst="rect">
            <a:avLst/>
          </a:prstGeom>
        </p:spPr>
      </p:pic>
      <p:pic>
        <p:nvPicPr>
          <p:cNvPr id="10" name="Immagine 9" descr="Immagine che contiene natura, cratere, luna, terreno&#10;&#10;Descrizione generata automaticamente">
            <a:extLst>
              <a:ext uri="{FF2B5EF4-FFF2-40B4-BE49-F238E27FC236}">
                <a16:creationId xmlns:a16="http://schemas.microsoft.com/office/drawing/2014/main" id="{A66842DF-826C-1741-9944-6559EFB23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36" y="1763053"/>
            <a:ext cx="2438400" cy="1371600"/>
          </a:xfrm>
          <a:prstGeom prst="rect">
            <a:avLst/>
          </a:prstGeom>
        </p:spPr>
      </p:pic>
      <p:pic>
        <p:nvPicPr>
          <p:cNvPr id="12" name="Immagine 11" descr="Immagine che contiene natura, cratere, terreno&#10;&#10;Descrizione generata automaticamente">
            <a:extLst>
              <a:ext uri="{FF2B5EF4-FFF2-40B4-BE49-F238E27FC236}">
                <a16:creationId xmlns:a16="http://schemas.microsoft.com/office/drawing/2014/main" id="{A28D76D4-76B6-6F67-0C65-BA9BAD633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2" y="1753065"/>
            <a:ext cx="2438400" cy="13716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BC2E73-8784-8A28-8263-459B405743A3}"/>
              </a:ext>
            </a:extLst>
          </p:cNvPr>
          <p:cNvSpPr txBox="1"/>
          <p:nvPr/>
        </p:nvSpPr>
        <p:spPr>
          <a:xfrm>
            <a:off x="2611662" y="471432"/>
            <a:ext cx="32021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Roboto Slab Regular Regular"/>
                <a:sym typeface="Arial"/>
              </a:rPr>
              <a:t>Software </a:t>
            </a:r>
            <a:r>
              <a:rPr kumimoji="0" lang="it-IT" sz="2000" b="0" i="0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Roboto Slab Regular Regular"/>
                <a:sym typeface="Arial"/>
              </a:rPr>
              <a:t>Implementation</a:t>
            </a:r>
            <a:endParaRPr kumimoji="0" lang="it-IT" sz="2000" b="0" i="0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6D438B3-9655-0710-AF3D-B73D15AE4997}"/>
              </a:ext>
            </a:extLst>
          </p:cNvPr>
          <p:cNvSpPr txBox="1"/>
          <p:nvPr/>
        </p:nvSpPr>
        <p:spPr>
          <a:xfrm>
            <a:off x="2549946" y="6134216"/>
            <a:ext cx="332558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Roboto Slab Regular Regular"/>
                <a:sym typeface="Arial"/>
              </a:rPr>
              <a:t>Hardware </a:t>
            </a:r>
            <a:r>
              <a:rPr kumimoji="0" lang="it-IT" sz="2000" b="0" i="0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Roboto Slab Regular Regular"/>
                <a:sym typeface="Arial"/>
              </a:rPr>
              <a:t>Implementation</a:t>
            </a:r>
            <a:endParaRPr kumimoji="0" lang="it-IT" sz="2000" b="0" i="0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3B4543-753A-E8C1-3485-3411F030329A}"/>
              </a:ext>
            </a:extLst>
          </p:cNvPr>
          <p:cNvSpPr txBox="1"/>
          <p:nvPr/>
        </p:nvSpPr>
        <p:spPr>
          <a:xfrm>
            <a:off x="295275" y="3400801"/>
            <a:ext cx="18669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ECC022B-B098-7D43-9801-02F8E0E1C024}"/>
              </a:ext>
            </a:extLst>
          </p:cNvPr>
          <p:cNvSpPr txBox="1"/>
          <p:nvPr/>
        </p:nvSpPr>
        <p:spPr>
          <a:xfrm>
            <a:off x="2714618" y="3404491"/>
            <a:ext cx="24519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68632E-6E4C-DB2E-91C7-2F0189234F34}"/>
              </a:ext>
            </a:extLst>
          </p:cNvPr>
          <p:cNvSpPr txBox="1"/>
          <p:nvPr/>
        </p:nvSpPr>
        <p:spPr>
          <a:xfrm>
            <a:off x="5626038" y="3404491"/>
            <a:ext cx="2118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Edge Enhancement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CC10973-4311-9CDF-3AB1-D58865EC02E7}"/>
              </a:ext>
            </a:extLst>
          </p:cNvPr>
          <p:cNvCxnSpPr/>
          <p:nvPr/>
        </p:nvCxnSpPr>
        <p:spPr>
          <a:xfrm>
            <a:off x="1057275" y="1476375"/>
            <a:ext cx="586740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0DABB84-AC4A-8679-FC64-0FEEB8C76EC9}"/>
              </a:ext>
            </a:extLst>
          </p:cNvPr>
          <p:cNvCxnSpPr/>
          <p:nvPr/>
        </p:nvCxnSpPr>
        <p:spPr>
          <a:xfrm>
            <a:off x="1028696" y="5657850"/>
            <a:ext cx="586740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CD999AF-8BCA-22C9-8739-88EC81206E9A}"/>
              </a:ext>
            </a:extLst>
          </p:cNvPr>
          <p:cNvCxnSpPr>
            <a:stCxn id="13" idx="2"/>
          </p:cNvCxnSpPr>
          <p:nvPr/>
        </p:nvCxnSpPr>
        <p:spPr>
          <a:xfrm flipH="1">
            <a:off x="4212740" y="871540"/>
            <a:ext cx="1" cy="60483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64D100C-043D-B699-6BB0-1C8E7D6066B2}"/>
              </a:ext>
            </a:extLst>
          </p:cNvPr>
          <p:cNvCxnSpPr>
            <a:stCxn id="14" idx="0"/>
          </p:cNvCxnSpPr>
          <p:nvPr/>
        </p:nvCxnSpPr>
        <p:spPr>
          <a:xfrm flipV="1">
            <a:off x="4212740" y="5657850"/>
            <a:ext cx="0" cy="47636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A831CDE-E912-5952-C74D-B8F0C91FC174}"/>
              </a:ext>
            </a:extLst>
          </p:cNvPr>
          <p:cNvCxnSpPr/>
          <p:nvPr/>
        </p:nvCxnSpPr>
        <p:spPr>
          <a:xfrm>
            <a:off x="1057275" y="1476375"/>
            <a:ext cx="0" cy="27668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2DC36A0-85A4-DD1D-16B1-1D5AA7ADAD66}"/>
              </a:ext>
            </a:extLst>
          </p:cNvPr>
          <p:cNvCxnSpPr/>
          <p:nvPr/>
        </p:nvCxnSpPr>
        <p:spPr>
          <a:xfrm>
            <a:off x="4212740" y="1473239"/>
            <a:ext cx="0" cy="2707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8B77C56-42F0-44B3-C78F-950478A07A7C}"/>
              </a:ext>
            </a:extLst>
          </p:cNvPr>
          <p:cNvCxnSpPr/>
          <p:nvPr/>
        </p:nvCxnSpPr>
        <p:spPr>
          <a:xfrm>
            <a:off x="6924675" y="1476375"/>
            <a:ext cx="0" cy="28667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338454D-7733-843B-1B87-C812FA07FAD7}"/>
              </a:ext>
            </a:extLst>
          </p:cNvPr>
          <p:cNvCxnSpPr/>
          <p:nvPr/>
        </p:nvCxnSpPr>
        <p:spPr>
          <a:xfrm flipV="1">
            <a:off x="1028696" y="5406365"/>
            <a:ext cx="0" cy="25148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D343CA2-540A-A1AE-504D-C1B238850257}"/>
              </a:ext>
            </a:extLst>
          </p:cNvPr>
          <p:cNvCxnSpPr/>
          <p:nvPr/>
        </p:nvCxnSpPr>
        <p:spPr>
          <a:xfrm flipV="1">
            <a:off x="4212740" y="5406365"/>
            <a:ext cx="1" cy="25148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2FE8F87-5B6F-79E6-0BDF-D5B8B8EAC8A2}"/>
              </a:ext>
            </a:extLst>
          </p:cNvPr>
          <p:cNvCxnSpPr/>
          <p:nvPr/>
        </p:nvCxnSpPr>
        <p:spPr>
          <a:xfrm flipV="1">
            <a:off x="6896096" y="5381625"/>
            <a:ext cx="0" cy="27622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3298273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T. Petersen, T. C. Mol, E. Cozza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479422" y="1788035"/>
            <a:ext cx="3729203" cy="325301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Satellite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Medical</a:t>
            </a:r>
            <a:r>
              <a:rPr lang="it-IT" dirty="0"/>
              <a:t> Imaging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AI and Computer Vision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Multimedia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7" y="148851"/>
            <a:ext cx="3729206" cy="1333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b="1" dirty="0"/>
              <a:t>Fields of Application</a:t>
            </a:r>
            <a:endParaRPr b="1"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xfrm>
            <a:off x="698497" y="5701558"/>
            <a:ext cx="1454400" cy="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rPr dirty="0"/>
              <a:t> </a:t>
            </a:r>
          </a:p>
        </p:txBody>
      </p:sp>
      <p:pic>
        <p:nvPicPr>
          <p:cNvPr id="3" name="Immagine 2" descr="Immagine che contiene moneta, lastra dei raggi X&#10;&#10;Descrizione generata automaticamente">
            <a:extLst>
              <a:ext uri="{FF2B5EF4-FFF2-40B4-BE49-F238E27FC236}">
                <a16:creationId xmlns:a16="http://schemas.microsoft.com/office/drawing/2014/main" id="{F73A16A7-D084-4F50-6C4F-958E246B1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11" y="2618442"/>
            <a:ext cx="1765000" cy="1333765"/>
          </a:xfrm>
          <a:prstGeom prst="rect">
            <a:avLst/>
          </a:prstGeom>
        </p:spPr>
      </p:pic>
      <p:pic>
        <p:nvPicPr>
          <p:cNvPr id="5" name="Immagine 4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8FDCCBF3-8172-DF0F-3CCB-6025D1D67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0" y="2618441"/>
            <a:ext cx="1767510" cy="1333765"/>
          </a:xfrm>
          <a:prstGeom prst="rect">
            <a:avLst/>
          </a:prstGeom>
        </p:spPr>
      </p:pic>
      <p:pic>
        <p:nvPicPr>
          <p:cNvPr id="7" name="Immagine 6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F549BA07-DDDE-7EBE-74A2-34AA18446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55" y="2618442"/>
            <a:ext cx="1767510" cy="1333765"/>
          </a:xfrm>
          <a:prstGeom prst="rect">
            <a:avLst/>
          </a:prstGeom>
        </p:spPr>
      </p:pic>
      <p:pic>
        <p:nvPicPr>
          <p:cNvPr id="9" name="Immagine 8" descr="Immagine che contiene Aerofotogrammetria, Vista aerea, acqua, aereo&#10;&#10;Descrizione generata automaticamente">
            <a:extLst>
              <a:ext uri="{FF2B5EF4-FFF2-40B4-BE49-F238E27FC236}">
                <a16:creationId xmlns:a16="http://schemas.microsoft.com/office/drawing/2014/main" id="{079954C5-1D85-9340-9B01-3872A88BF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00" y="874185"/>
            <a:ext cx="2679709" cy="15084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B57C57-E534-AD25-DC37-5350F74A2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99" y="884738"/>
            <a:ext cx="2663012" cy="1497945"/>
          </a:xfrm>
          <a:prstGeom prst="rect">
            <a:avLst/>
          </a:prstGeom>
        </p:spPr>
      </p:pic>
      <p:pic>
        <p:nvPicPr>
          <p:cNvPr id="13" name="Immagine 12" descr="Immagine che contiene mappa, Aerofotogrammetria, Vista aerea, testo&#10;&#10;Descrizione generata automaticamente">
            <a:extLst>
              <a:ext uri="{FF2B5EF4-FFF2-40B4-BE49-F238E27FC236}">
                <a16:creationId xmlns:a16="http://schemas.microsoft.com/office/drawing/2014/main" id="{54BDC1B3-2751-9FEE-3E9D-8B3C56AF7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72" y="884738"/>
            <a:ext cx="2658276" cy="1495280"/>
          </a:xfrm>
          <a:prstGeom prst="rect">
            <a:avLst/>
          </a:prstGeom>
        </p:spPr>
      </p:pic>
      <p:pic>
        <p:nvPicPr>
          <p:cNvPr id="15" name="Immagine 14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5634D69-5C06-5C9A-17A8-D4EA96E6E9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3" y="4356584"/>
            <a:ext cx="2681776" cy="1508499"/>
          </a:xfrm>
          <a:prstGeom prst="rect">
            <a:avLst/>
          </a:prstGeom>
        </p:spPr>
      </p:pic>
      <p:pic>
        <p:nvPicPr>
          <p:cNvPr id="17" name="Immagine 16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819D3A25-33AA-9801-0A9E-5306D2ED8F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75" y="4356584"/>
            <a:ext cx="2663012" cy="1497945"/>
          </a:xfrm>
          <a:prstGeom prst="rect">
            <a:avLst/>
          </a:prstGeom>
        </p:spPr>
      </p:pic>
      <p:pic>
        <p:nvPicPr>
          <p:cNvPr id="19" name="Immagine 18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43782DA7-151C-0378-3CE1-E99384639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35" y="4362763"/>
            <a:ext cx="2663013" cy="1497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7F14AC-C92E-B6ED-926C-12991DAB66A8}"/>
              </a:ext>
            </a:extLst>
          </p:cNvPr>
          <p:cNvSpPr txBox="1"/>
          <p:nvPr/>
        </p:nvSpPr>
        <p:spPr>
          <a:xfrm>
            <a:off x="9823855" y="6525178"/>
            <a:ext cx="101886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Satellite image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DEA9B7-CED8-E49C-9504-D34E4A420A28}"/>
              </a:ext>
            </a:extLst>
          </p:cNvPr>
          <p:cNvSpPr txBox="1"/>
          <p:nvPr/>
        </p:nvSpPr>
        <p:spPr>
          <a:xfrm>
            <a:off x="10963704" y="6525178"/>
            <a:ext cx="62766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05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MRI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498" y="560983"/>
            <a:ext cx="10798175" cy="688793"/>
          </a:xfrm>
        </p:spPr>
        <p:txBody>
          <a:bodyPr/>
          <a:lstStyle/>
          <a:p>
            <a:r>
              <a:rPr lang="nl-NL" sz="3800" b="1" dirty="0">
                <a:latin typeface="Roboto Slab Medium" pitchFamily="2" charset="0"/>
                <a:ea typeface="Roboto Slab Medium" pitchFamily="2" charset="0"/>
              </a:rPr>
              <a:t>Design Modules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48D78F-A474-8AED-FE44-AC09B4A35AB4}"/>
              </a:ext>
            </a:extLst>
          </p:cNvPr>
          <p:cNvSpPr txBox="1"/>
          <p:nvPr/>
        </p:nvSpPr>
        <p:spPr>
          <a:xfrm>
            <a:off x="600074" y="1340280"/>
            <a:ext cx="683895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i="1" dirty="0" err="1">
                <a:solidFill>
                  <a:schemeClr val="bg1"/>
                </a:solidFill>
              </a:rPr>
              <a:t>Contrast</a:t>
            </a:r>
            <a:r>
              <a:rPr lang="it-IT" sz="2800" i="1" dirty="0">
                <a:solidFill>
                  <a:schemeClr val="bg1"/>
                </a:solidFill>
              </a:rPr>
              <a:t> Enhancement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module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dirty="0" err="1">
                <a:solidFill>
                  <a:schemeClr val="bg1"/>
                </a:solidFill>
              </a:rPr>
              <a:t>Convolution</a:t>
            </a:r>
            <a:r>
              <a:rPr lang="it-IT" sz="2800" dirty="0">
                <a:solidFill>
                  <a:schemeClr val="bg1"/>
                </a:solidFill>
              </a:rPr>
              <a:t> with </a:t>
            </a:r>
            <a:r>
              <a:rPr lang="it-IT" sz="2800" i="1" dirty="0" err="1">
                <a:solidFill>
                  <a:schemeClr val="bg1"/>
                </a:solidFill>
              </a:rPr>
              <a:t>sharpener</a:t>
            </a:r>
            <a:r>
              <a:rPr lang="it-IT" sz="2800" dirty="0">
                <a:solidFill>
                  <a:schemeClr val="bg1"/>
                </a:solidFill>
              </a:rPr>
              <a:t> filter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E4FF275-1BF7-4F44-0923-EDEAD8ED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0" y="2895611"/>
            <a:ext cx="3545899" cy="256137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FA6025-F407-5AEE-5BC2-6A139AE76F04}"/>
              </a:ext>
            </a:extLst>
          </p:cNvPr>
          <p:cNvSpPr txBox="1"/>
          <p:nvPr/>
        </p:nvSpPr>
        <p:spPr>
          <a:xfrm>
            <a:off x="1098477" y="2405391"/>
            <a:ext cx="28863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Software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A3A9DF-7FC8-2C85-5281-07C435DFA506}"/>
              </a:ext>
            </a:extLst>
          </p:cNvPr>
          <p:cNvSpPr txBox="1"/>
          <p:nvPr/>
        </p:nvSpPr>
        <p:spPr>
          <a:xfrm>
            <a:off x="7562510" y="2405391"/>
            <a:ext cx="30001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Hardware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4D6FC8B-CB50-FCF3-5124-00CE81B2AED7}"/>
              </a:ext>
            </a:extLst>
          </p:cNvPr>
          <p:cNvSpPr/>
          <p:nvPr/>
        </p:nvSpPr>
        <p:spPr>
          <a:xfrm>
            <a:off x="6432695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25BE1B-E09C-A1A6-CAA2-6CF38138DB9E}"/>
              </a:ext>
            </a:extLst>
          </p:cNvPr>
          <p:cNvSpPr txBox="1"/>
          <p:nvPr/>
        </p:nvSpPr>
        <p:spPr>
          <a:xfrm>
            <a:off x="6556520" y="3867150"/>
            <a:ext cx="151579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Enhancement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7B14A39B-8FEB-AC64-3160-F458B9157210}"/>
              </a:ext>
            </a:extLst>
          </p:cNvPr>
          <p:cNvSpPr/>
          <p:nvPr/>
        </p:nvSpPr>
        <p:spPr>
          <a:xfrm>
            <a:off x="9471170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17FB58F-CF68-FC12-62A5-42F455BF6664}"/>
              </a:ext>
            </a:extLst>
          </p:cNvPr>
          <p:cNvSpPr txBox="1"/>
          <p:nvPr/>
        </p:nvSpPr>
        <p:spPr>
          <a:xfrm>
            <a:off x="9716823" y="3962400"/>
            <a:ext cx="1272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err="1"/>
              <a:t>Sharpening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B344B2C-3AD5-CCE0-A878-E851BC55CCD6}"/>
              </a:ext>
            </a:extLst>
          </p:cNvPr>
          <p:cNvSpPr txBox="1"/>
          <p:nvPr/>
        </p:nvSpPr>
        <p:spPr>
          <a:xfrm>
            <a:off x="6756420" y="3156351"/>
            <a:ext cx="10765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input stream</a:t>
            </a:r>
            <a:endParaRPr kumimoji="0" lang="it-IT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B82A0BA-4C69-B1D8-45F3-5524BB550B31}"/>
              </a:ext>
            </a:extLst>
          </p:cNvPr>
          <p:cNvSpPr txBox="1"/>
          <p:nvPr/>
        </p:nvSpPr>
        <p:spPr>
          <a:xfrm>
            <a:off x="9740392" y="4876800"/>
            <a:ext cx="11855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o</a:t>
            </a:r>
            <a:r>
              <a:rPr kumimoji="0" lang="it-IT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utput stream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33C9F5C-9DB5-2A58-A6EB-12D4598B1E20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8156720" y="4191000"/>
            <a:ext cx="131445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EC6DCD3-3B50-2716-630E-7DD8C02032B1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 flipH="1">
            <a:off x="10333182" y="4600575"/>
            <a:ext cx="1" cy="276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F83BBB33-F379-1EB8-D300-53BE8D096A73}"/>
              </a:ext>
            </a:extLst>
          </p:cNvPr>
          <p:cNvCxnSpPr>
            <a:stCxn id="41" idx="2"/>
            <a:endCxn id="37" idx="0"/>
          </p:cNvCxnSpPr>
          <p:nvPr/>
        </p:nvCxnSpPr>
        <p:spPr>
          <a:xfrm>
            <a:off x="7294708" y="3464126"/>
            <a:ext cx="0" cy="31729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/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01</a:t>
            </a:r>
          </a:p>
        </p:txBody>
      </p:sp>
      <p:sp>
        <p:nvSpPr>
          <p:cNvPr id="3229" name="Text Placeholder 38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2" name="Immagine 1" descr="Immagine che contiene Elementi grafici, cerchio, grafica, Carattere&#10;&#10;Descrizione generata automaticamente">
            <a:extLst>
              <a:ext uri="{FF2B5EF4-FFF2-40B4-BE49-F238E27FC236}">
                <a16:creationId xmlns:a16="http://schemas.microsoft.com/office/drawing/2014/main" id="{42390E19-DD41-FE6F-511E-8B3D15BFA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75" y="367204"/>
            <a:ext cx="1750214" cy="2163209"/>
          </a:xfrm>
          <a:prstGeom prst="rect">
            <a:avLst/>
          </a:prstGeom>
        </p:spPr>
      </p:pic>
      <p:pic>
        <p:nvPicPr>
          <p:cNvPr id="4" name="Immagine 3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D7DEAA5B-EACA-F45C-2DCA-F623AD625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7" y="492226"/>
            <a:ext cx="1974139" cy="216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4F82-40AD-C0F5-865D-F2B77015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>
            <a:extLst>
              <a:ext uri="{FF2B5EF4-FFF2-40B4-BE49-F238E27FC236}">
                <a16:creationId xmlns:a16="http://schemas.microsoft.com/office/drawing/2014/main" id="{5304E8C2-C2C7-1C7C-7DD9-447663CED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81675" y="1"/>
            <a:ext cx="6410326" cy="685431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dirty="0"/>
          </a:p>
        </p:txBody>
      </p:sp>
      <p:sp>
        <p:nvSpPr>
          <p:cNvPr id="3185" name="Titel 7">
            <a:extLst>
              <a:ext uri="{FF2B5EF4-FFF2-40B4-BE49-F238E27FC236}">
                <a16:creationId xmlns:a16="http://schemas.microsoft.com/office/drawing/2014/main" id="{BA70EB10-7494-B8C3-7E46-D88ACF115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b="1" dirty="0"/>
              <a:t>Contrast </a:t>
            </a:r>
            <a:r>
              <a:rPr lang="nl-NL" sz="3000" b="1" dirty="0"/>
              <a:t>Enhancement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>
                <a:normAutofit fontScale="92500" lnSpcReduction="20000"/>
              </a:bodyPr>
              <a:lstStyle/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Image decomposition into 3 channels</a:t>
                </a: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Histogram Computation</a:t>
                </a:r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9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  <m:t>h𝑖𝑠𝑡𝑜𝑔𝑟𝑎𝑚</m:t>
                            </m:r>
                          </m:e>
                        </m:d>
                      </m:e>
                    </m:func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</m:den>
                    </m:f>
                  </m:oMath>
                </a14:m>
                <a:endParaRPr lang="it-IT" sz="1900" b="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Adjust the brightness level of all the pixels:</a:t>
                </a:r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Repeat steps 2-5 for each channel</a:t>
                </a:r>
              </a:p>
              <a:p>
                <a:pPr lvl="2"/>
                <a:endParaRPr lang="nl-NL" sz="1900" dirty="0"/>
              </a:p>
              <a:p>
                <a:pPr lvl="2"/>
                <a:r>
                  <a:rPr lang="nl-NL" sz="1900" dirty="0"/>
                  <a:t>(</a:t>
                </a:r>
                <a:r>
                  <a:rPr lang="nl-NL" sz="1900" b="1" i="1" dirty="0"/>
                  <a:t>p</a:t>
                </a:r>
                <a:r>
                  <a:rPr lang="nl-NL" sz="1900" dirty="0"/>
                  <a:t> is a user-defined input parameter)</a:t>
                </a:r>
                <a:br>
                  <a:rPr lang="nl-NL" dirty="0"/>
                </a:br>
                <a:endParaRPr lang="nl-NL" dirty="0"/>
              </a:p>
            </p:txBody>
          </p:sp>
        </mc:Choice>
        <mc:Fallback xmlns="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blipFill>
                <a:blip r:embed="rId2"/>
                <a:stretch>
                  <a:fillRect l="-2948" t="-3497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CDDC79FA-4624-3703-9977-FF8565D9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57600"/>
            <a:ext cx="4418855" cy="764236"/>
          </a:xfrm>
          <a:prstGeom prst="rect">
            <a:avLst/>
          </a:prstGeom>
        </p:spPr>
      </p:pic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402DBF72-5A54-8573-33C6-2F5F1555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20" y="123826"/>
            <a:ext cx="5009327" cy="264757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C6CA919-3203-21E9-950A-AFD27E23E35A}"/>
              </a:ext>
            </a:extLst>
          </p:cNvPr>
          <p:cNvCxnSpPr/>
          <p:nvPr/>
        </p:nvCxnSpPr>
        <p:spPr>
          <a:xfrm flipV="1">
            <a:off x="6581775" y="2124075"/>
            <a:ext cx="609600" cy="323850"/>
          </a:xfrm>
          <a:prstGeom prst="straightConnector1">
            <a:avLst/>
          </a:prstGeom>
          <a:noFill/>
          <a:ln w="38100" cap="flat">
            <a:solidFill>
              <a:srgbClr val="92D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ED2DB0-F1D5-E9D1-785A-FBD4C1947BF0}"/>
              </a:ext>
            </a:extLst>
          </p:cNvPr>
          <p:cNvCxnSpPr/>
          <p:nvPr/>
        </p:nvCxnSpPr>
        <p:spPr>
          <a:xfrm flipV="1">
            <a:off x="7191375" y="2571750"/>
            <a:ext cx="3619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9530BF8-9B43-D0D7-D415-282A3D580F84}"/>
              </a:ext>
            </a:extLst>
          </p:cNvPr>
          <p:cNvCxnSpPr>
            <a:cxnSpLocks/>
          </p:cNvCxnSpPr>
          <p:nvPr/>
        </p:nvCxnSpPr>
        <p:spPr>
          <a:xfrm flipH="1" flipV="1">
            <a:off x="10629900" y="2571750"/>
            <a:ext cx="2476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D9A516-D042-6C23-217D-BAFDAA175411}"/>
              </a:ext>
            </a:extLst>
          </p:cNvPr>
          <p:cNvSpPr txBox="1"/>
          <p:nvPr/>
        </p:nvSpPr>
        <p:spPr>
          <a:xfrm>
            <a:off x="6317922" y="2278649"/>
            <a:ext cx="2846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1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</a:t>
            </a:r>
            <a:endParaRPr kumimoji="0" lang="it-IT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6C57FCF-3ED9-D9EF-769C-832FFE0C3B71}"/>
              </a:ext>
            </a:extLst>
          </p:cNvPr>
          <p:cNvSpPr txBox="1"/>
          <p:nvPr/>
        </p:nvSpPr>
        <p:spPr>
          <a:xfrm>
            <a:off x="6908122" y="2928562"/>
            <a:ext cx="4642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first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827BD3-ECD4-D6F1-5B8E-C161E436F0B3}"/>
              </a:ext>
            </a:extLst>
          </p:cNvPr>
          <p:cNvSpPr txBox="1"/>
          <p:nvPr/>
        </p:nvSpPr>
        <p:spPr>
          <a:xfrm>
            <a:off x="10877550" y="2928562"/>
            <a:ext cx="4514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last</a:t>
            </a:r>
          </a:p>
        </p:txBody>
      </p:sp>
      <p:pic>
        <p:nvPicPr>
          <p:cNvPr id="19" name="Immagine 18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87063D-DF11-9AA5-6423-6335FFFB5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9" y="3726498"/>
            <a:ext cx="5009328" cy="26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88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6273F-B077-1534-389E-F560D631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>
            <a:extLst>
              <a:ext uri="{FF2B5EF4-FFF2-40B4-BE49-F238E27FC236}">
                <a16:creationId xmlns:a16="http://schemas.microsoft.com/office/drawing/2014/main" id="{1D4B8A84-D2F0-30C6-F20D-8BB20AD58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90519" y="3"/>
            <a:ext cx="6201482" cy="685799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695207E-5AD3-ADA5-0AFE-04E9EA72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09021"/>
            <a:ext cx="5407026" cy="620303"/>
          </a:xfrm>
        </p:spPr>
        <p:txBody>
          <a:bodyPr>
            <a:normAutofit/>
          </a:bodyPr>
          <a:lstStyle/>
          <a:p>
            <a:r>
              <a:rPr lang="it-IT" sz="3000" b="1" dirty="0">
                <a:solidFill>
                  <a:schemeClr val="accent1"/>
                </a:solidFill>
              </a:rPr>
              <a:t>Edge Enhancement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78EB414-CF61-69E4-14DA-54E76A454F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39877" y="1752600"/>
            <a:ext cx="5829874" cy="491014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Based</a:t>
            </a:r>
            <a:r>
              <a:rPr lang="it-IT" dirty="0">
                <a:solidFill>
                  <a:schemeClr val="tx1"/>
                </a:solidFill>
              </a:rPr>
              <a:t> on the </a:t>
            </a:r>
            <a:r>
              <a:rPr lang="it-IT" i="1" u="sng" dirty="0" err="1">
                <a:solidFill>
                  <a:schemeClr val="tx1"/>
                </a:solidFill>
              </a:rPr>
              <a:t>convolution</a:t>
            </a:r>
            <a:r>
              <a:rPr lang="it-IT" i="1" u="sng" dirty="0">
                <a:solidFill>
                  <a:schemeClr val="tx1"/>
                </a:solidFill>
              </a:rPr>
              <a:t> </a:t>
            </a:r>
            <a:r>
              <a:rPr lang="it-IT" i="1" u="sng" dirty="0" err="1">
                <a:solidFill>
                  <a:schemeClr val="tx1"/>
                </a:solidFill>
              </a:rPr>
              <a:t>operation</a:t>
            </a:r>
            <a:r>
              <a:rPr lang="it-IT" dirty="0">
                <a:solidFill>
                  <a:schemeClr val="tx1"/>
                </a:solidFill>
              </a:rPr>
              <a:t> for a </a:t>
            </a:r>
            <a:r>
              <a:rPr lang="it-IT" dirty="0" err="1">
                <a:solidFill>
                  <a:schemeClr val="tx1"/>
                </a:solidFill>
              </a:rPr>
              <a:t>fixed</a:t>
            </a:r>
            <a:r>
              <a:rPr lang="it-IT" dirty="0">
                <a:solidFill>
                  <a:schemeClr val="tx1"/>
                </a:solidFill>
              </a:rPr>
              <a:t> kernel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where</a:t>
            </a:r>
            <a:r>
              <a:rPr lang="it-IT" dirty="0">
                <a:solidFill>
                  <a:schemeClr val="tx1"/>
                </a:solidFill>
              </a:rPr>
              <a:t>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i="1" dirty="0">
                <a:solidFill>
                  <a:schemeClr val="tx1"/>
                </a:solidFill>
              </a:rPr>
              <a:t>ω(</a:t>
            </a:r>
            <a:r>
              <a:rPr lang="it-IT" i="1" dirty="0" err="1">
                <a:solidFill>
                  <a:schemeClr val="tx1"/>
                </a:solidFill>
              </a:rPr>
              <a:t>i;j</a:t>
            </a:r>
            <a:r>
              <a:rPr lang="it-IT" i="1" dirty="0">
                <a:solidFill>
                  <a:schemeClr val="tx1"/>
                </a:solidFill>
              </a:rPr>
              <a:t>)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sharpener</a:t>
            </a:r>
            <a:r>
              <a:rPr lang="it-IT" dirty="0">
                <a:solidFill>
                  <a:schemeClr val="tx1"/>
                </a:solidFill>
              </a:rPr>
              <a:t> filter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i="1" dirty="0">
                <a:solidFill>
                  <a:schemeClr val="tx1"/>
                </a:solidFill>
              </a:rPr>
              <a:t>f(</a:t>
            </a:r>
            <a:r>
              <a:rPr lang="it-IT" i="1" dirty="0" err="1">
                <a:solidFill>
                  <a:schemeClr val="tx1"/>
                </a:solidFill>
              </a:rPr>
              <a:t>x,y</a:t>
            </a:r>
            <a:r>
              <a:rPr lang="it-IT" i="1" dirty="0">
                <a:solidFill>
                  <a:schemeClr val="tx1"/>
                </a:solidFill>
              </a:rPr>
              <a:t>)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input image pixel in </a:t>
            </a:r>
            <a:r>
              <a:rPr lang="it-IT" dirty="0" err="1">
                <a:solidFill>
                  <a:schemeClr val="tx1"/>
                </a:solidFill>
              </a:rPr>
              <a:t>coordinates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dirty="0" err="1">
                <a:solidFill>
                  <a:schemeClr val="tx1"/>
                </a:solidFill>
              </a:rPr>
              <a:t>x;y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i="1" dirty="0">
                <a:solidFill>
                  <a:schemeClr val="tx1"/>
                </a:solidFill>
              </a:rPr>
              <a:t>g(</a:t>
            </a:r>
            <a:r>
              <a:rPr lang="it-IT" i="1" dirty="0" err="1">
                <a:solidFill>
                  <a:schemeClr val="tx1"/>
                </a:solidFill>
              </a:rPr>
              <a:t>x,y</a:t>
            </a:r>
            <a:r>
              <a:rPr lang="it-IT" i="1" dirty="0">
                <a:solidFill>
                  <a:schemeClr val="tx1"/>
                </a:solidFill>
              </a:rPr>
              <a:t>)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the output image pixel in </a:t>
            </a:r>
            <a:r>
              <a:rPr lang="it-IT" dirty="0" err="1">
                <a:solidFill>
                  <a:schemeClr val="tx1"/>
                </a:solidFill>
              </a:rPr>
              <a:t>coordinates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dirty="0" err="1">
                <a:solidFill>
                  <a:schemeClr val="tx1"/>
                </a:solidFill>
              </a:rPr>
              <a:t>x;y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  <a:p>
            <a:pPr marL="263524" lvl="1" indent="0"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/>
                </a:solidFill>
                <a:latin typeface="Roboto Slab Regular Regular"/>
              </a:rPr>
              <a:t>Sofware</a:t>
            </a:r>
            <a:r>
              <a:rPr lang="it-IT" sz="1800" dirty="0">
                <a:solidFill>
                  <a:schemeClr val="accent1"/>
                </a:solidFill>
                <a:latin typeface="Roboto Slab Regular Regular"/>
              </a:rPr>
              <a:t> </a:t>
            </a:r>
            <a:r>
              <a:rPr lang="it-IT" sz="1800" dirty="0" err="1">
                <a:solidFill>
                  <a:schemeClr val="accent1"/>
                </a:solidFill>
                <a:latin typeface="Roboto Slab Regular Regular"/>
              </a:rPr>
              <a:t>Implementation</a:t>
            </a:r>
            <a:r>
              <a:rPr lang="it-IT" dirty="0">
                <a:solidFill>
                  <a:schemeClr val="tx1"/>
                </a:solidFill>
              </a:rPr>
              <a:t>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8" name="Immagine 7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23A5D8CA-21A1-D9AA-5EAF-A6396E2BD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2874"/>
            <a:ext cx="3115732" cy="1752599"/>
          </a:xfrm>
          <a:prstGeom prst="rect">
            <a:avLst/>
          </a:prstGeom>
        </p:spPr>
      </p:pic>
      <p:pic>
        <p:nvPicPr>
          <p:cNvPr id="17" name="Immagine 16" descr="Immagine che contiene mammifero acquatico, mammifero, Mammifero marino, Foca comune&#10;&#10;Descrizione generata automaticamente">
            <a:extLst>
              <a:ext uri="{FF2B5EF4-FFF2-40B4-BE49-F238E27FC236}">
                <a16:creationId xmlns:a16="http://schemas.microsoft.com/office/drawing/2014/main" id="{A0CCB99C-D1D5-0919-35A3-C9545A780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" y="2066926"/>
            <a:ext cx="3115732" cy="1752599"/>
          </a:xfrm>
          <a:prstGeom prst="rect">
            <a:avLst/>
          </a:prstGeom>
        </p:spPr>
      </p:pic>
      <p:pic>
        <p:nvPicPr>
          <p:cNvPr id="21" name="Immagine 20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C6EBB46-2D04-90A9-4E88-984F5DA26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" y="4048126"/>
            <a:ext cx="3115734" cy="17526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54973B8-4A9F-DAED-43CD-E11B98EED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525" y="4433888"/>
            <a:ext cx="1752600" cy="98107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D978B79-F795-4BB1-A59C-FD190D04D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2447925"/>
            <a:ext cx="1752600" cy="9906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2AAC51F-F8D9-2F46-90F1-3706B1969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525" y="514348"/>
            <a:ext cx="1543050" cy="1009650"/>
          </a:xfrm>
          <a:prstGeom prst="rect">
            <a:avLst/>
          </a:prstGeom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62DE44C-3329-4679-0A73-4B3F423A7614}"/>
              </a:ext>
            </a:extLst>
          </p:cNvPr>
          <p:cNvCxnSpPr>
            <a:stCxn id="31" idx="1"/>
            <a:endCxn id="8" idx="3"/>
          </p:cNvCxnSpPr>
          <p:nvPr/>
        </p:nvCxnSpPr>
        <p:spPr>
          <a:xfrm flipH="1">
            <a:off x="3210982" y="1019173"/>
            <a:ext cx="989543" cy="1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11AD78B8-9A81-513B-2A10-416333AADCE3}"/>
              </a:ext>
            </a:extLst>
          </p:cNvPr>
          <p:cNvCxnSpPr>
            <a:stCxn id="27" idx="1"/>
            <a:endCxn id="17" idx="3"/>
          </p:cNvCxnSpPr>
          <p:nvPr/>
        </p:nvCxnSpPr>
        <p:spPr>
          <a:xfrm flipH="1">
            <a:off x="3203432" y="2943225"/>
            <a:ext cx="997093" cy="1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1942C820-96FA-CEB1-398D-A47EC011BBD1}"/>
              </a:ext>
            </a:extLst>
          </p:cNvPr>
          <p:cNvCxnSpPr>
            <a:stCxn id="25" idx="1"/>
            <a:endCxn id="21" idx="3"/>
          </p:cNvCxnSpPr>
          <p:nvPr/>
        </p:nvCxnSpPr>
        <p:spPr>
          <a:xfrm flipH="1">
            <a:off x="3203434" y="4924426"/>
            <a:ext cx="997091" cy="0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3F5C100-6AD9-C0A8-2D42-B28581DAC751}"/>
              </a:ext>
            </a:extLst>
          </p:cNvPr>
          <p:cNvSpPr txBox="1"/>
          <p:nvPr/>
        </p:nvSpPr>
        <p:spPr>
          <a:xfrm>
            <a:off x="4553988" y="1467684"/>
            <a:ext cx="9483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Identity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F763D7D-368C-7B34-7B07-1359EDE79930}"/>
              </a:ext>
            </a:extLst>
          </p:cNvPr>
          <p:cNvSpPr txBox="1"/>
          <p:nvPr/>
        </p:nvSpPr>
        <p:spPr>
          <a:xfrm>
            <a:off x="4237918" y="3391735"/>
            <a:ext cx="17081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Edge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Detection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BE1F5A4-2ABA-3AB6-3B81-00A3A5C9FCBB}"/>
              </a:ext>
            </a:extLst>
          </p:cNvPr>
          <p:cNvSpPr txBox="1"/>
          <p:nvPr/>
        </p:nvSpPr>
        <p:spPr>
          <a:xfrm>
            <a:off x="4589777" y="5390316"/>
            <a:ext cx="10044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 Regular Regular"/>
                <a:sym typeface="Arial"/>
              </a:rPr>
              <a:t>Sharpen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Slab Regular Regular"/>
              <a:sym typeface="Arial"/>
            </a:endParaRP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54A54D43-32CE-2D8B-3EEB-3667CF227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077" y="2066926"/>
            <a:ext cx="3496248" cy="640454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3F1435BF-88B0-BE30-AA91-0E65237BA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124" y="5574981"/>
            <a:ext cx="5712664" cy="8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294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51C6-C545-D9C1-5A3D-13A194C3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8979F55B-FD7B-0711-C179-290B50D82C5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b="1" dirty="0"/>
              <a:t>Results</a:t>
            </a:r>
            <a:endParaRPr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E62189-4470-B79A-A0A0-553084BC256C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EA0FF1-969A-D902-F5AE-1FCF5D613A83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FEF013-260A-13E3-56CF-1F8F9E62CDBA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Immagine 19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71BCCC2D-699E-780A-4D9D-0F8B9B43F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6" y="884738"/>
            <a:ext cx="4638091" cy="2608926"/>
          </a:xfrm>
          <a:prstGeom prst="rect">
            <a:avLst/>
          </a:prstGeom>
        </p:spPr>
      </p:pic>
      <p:pic>
        <p:nvPicPr>
          <p:cNvPr id="5" name="Immagine 4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EE3CDE08-FC11-18EE-9614-B412D5C87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04" y="884738"/>
            <a:ext cx="4638091" cy="2608926"/>
          </a:xfrm>
          <a:prstGeom prst="rect">
            <a:avLst/>
          </a:prstGeom>
        </p:spPr>
      </p:pic>
      <p:pic>
        <p:nvPicPr>
          <p:cNvPr id="10" name="Immagine 9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A5D35150-24FC-E6D0-993F-F513F906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04" y="3694613"/>
            <a:ext cx="4638091" cy="2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75A8-E1E9-2DE9-5801-40283372C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D4932436-126E-0C58-7A1C-088432E8D45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nl-NL" b="1" dirty="0"/>
              <a:t>Results</a:t>
            </a:r>
            <a:endParaRPr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CD26BD-3513-3CE4-6E81-BECC48111293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3347B-779F-8E82-4AC1-C99AE9BC9ADB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661123D-3A74-F7FD-BE17-FE820A96A33B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magine 4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6F98D552-86EC-4316-56DD-E08480D6E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8" y="903331"/>
            <a:ext cx="4638091" cy="2608926"/>
          </a:xfrm>
          <a:prstGeom prst="rect">
            <a:avLst/>
          </a:prstGeom>
        </p:spPr>
      </p:pic>
      <p:pic>
        <p:nvPicPr>
          <p:cNvPr id="15" name="Immagine 14" descr="Immagine che contiene natura, cratere, luna, terreno&#10;&#10;Descrizione generata automaticamente">
            <a:extLst>
              <a:ext uri="{FF2B5EF4-FFF2-40B4-BE49-F238E27FC236}">
                <a16:creationId xmlns:a16="http://schemas.microsoft.com/office/drawing/2014/main" id="{A4C3E0EE-43C1-9CEE-081F-D5872934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886117"/>
            <a:ext cx="4653392" cy="2617533"/>
          </a:xfrm>
          <a:prstGeom prst="rect">
            <a:avLst/>
          </a:prstGeom>
        </p:spPr>
      </p:pic>
      <p:pic>
        <p:nvPicPr>
          <p:cNvPr id="19" name="Immagine 18" descr="Immagine che contiene natura, cratere, terreno&#10;&#10;Descrizione generata automaticamente">
            <a:extLst>
              <a:ext uri="{FF2B5EF4-FFF2-40B4-BE49-F238E27FC236}">
                <a16:creationId xmlns:a16="http://schemas.microsoft.com/office/drawing/2014/main" id="{8F563A0B-3661-CE14-85AB-FC90EC6BA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86006"/>
            <a:ext cx="4653392" cy="26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9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4288629123"/>
              </p:ext>
            </p:extLst>
          </p:nvPr>
        </p:nvGraphicFramePr>
        <p:xfrm>
          <a:off x="5422898" y="1057273"/>
          <a:ext cx="6070602" cy="40195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0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488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Processing time [s/frame]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Frame Rate [frame/s]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 err="1">
                          <a:solidFill>
                            <a:schemeClr val="accent1"/>
                          </a:solidFill>
                        </a:rPr>
                        <a:t>Contrast</a:t>
                      </a: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noFill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0.977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noFill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1.024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Edge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0.218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4.588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Total Pipeline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1.233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0.811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60" name="Titel 17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Autofit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sz="3800" b="1" dirty="0"/>
              <a:t>Results</a:t>
            </a:r>
            <a:endParaRPr sz="3800" b="1" dirty="0"/>
          </a:p>
        </p:txBody>
      </p:sp>
      <p:sp>
        <p:nvSpPr>
          <p:cNvPr id="3261" name="Tijdelijke aanduiding voor verticale tekst 18"/>
          <p:cNvSpPr txBox="1">
            <a:spLocks noGrp="1"/>
          </p:cNvSpPr>
          <p:nvPr>
            <p:ph type="body" sz="quarter" idx="1"/>
          </p:nvPr>
        </p:nvSpPr>
        <p:spPr>
          <a:xfrm>
            <a:off x="698500" y="1591899"/>
            <a:ext cx="3147786" cy="43564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measurements were recorded for each call to both the contrast and edge enhancement functions during the transmission of 60 frames.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performances of the final design have been evaluated in terms of (average) processing time per frame and (average) frame rate.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Jip Harthoorn</DisplayName>
        <AccountId>4450</AccountId>
        <AccountType/>
      </UserInfo>
      <UserInfo>
        <DisplayName>Roos-Anne Klok</DisplayName>
        <AccountId>6596</AccountId>
        <AccountType/>
      </UserInfo>
      <UserInfo>
        <DisplayName>Ties Kukler</DisplayName>
        <AccountId>6597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568F7-A774-482F-B5F0-2BA4960E3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267568-1C19-45B7-9A10-46A54BABB3BA}">
  <ds:schemaRefs>
    <ds:schemaRef ds:uri="http://schemas.microsoft.com/office/2006/documentManagement/types"/>
    <ds:schemaRef ds:uri="http://www.w3.org/XML/1998/namespace"/>
    <ds:schemaRef ds:uri="http://purl.org/dc/elements/1.1/"/>
    <ds:schemaRef ds:uri="4878a322-d110-404d-8591-8977e4f7768d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0fee4eeb-e725-4e09-a2c6-b2e7e1963b2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681</TotalTime>
  <Words>611</Words>
  <Application>Microsoft Office PowerPoint</Application>
  <PresentationFormat>Widescreen</PresentationFormat>
  <Paragraphs>171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Roboto Slab Bold</vt:lpstr>
      <vt:lpstr>Roboto Slab Medium</vt:lpstr>
      <vt:lpstr>Roboto Slab Regular Regular</vt:lpstr>
      <vt:lpstr>Wingdings</vt:lpstr>
      <vt:lpstr>TU Delft</vt:lpstr>
      <vt:lpstr>Video Contrast and Sharpness Enhancement</vt:lpstr>
      <vt:lpstr>Presentazione standard di PowerPoint</vt:lpstr>
      <vt:lpstr>Presentazione standard di PowerPoint</vt:lpstr>
      <vt:lpstr>Presentazione standard di PowerPoint</vt:lpstr>
      <vt:lpstr>Contrast Enhancement</vt:lpstr>
      <vt:lpstr>Edge Enhancement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Contrast Enhancement</vt:lpstr>
      <vt:lpstr>Presentazione standard di PowerPoint</vt:lpstr>
      <vt:lpstr>Presentazione standard di PowerPoint</vt:lpstr>
      <vt:lpstr>Results</vt:lpstr>
      <vt:lpstr>Conclusion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Emanuele Cozza - emanuele.cozza@studio.unibo.it</cp:lastModifiedBy>
  <cp:revision>25</cp:revision>
  <dcterms:created xsi:type="dcterms:W3CDTF">2022-12-05T11:14:18Z</dcterms:created>
  <dcterms:modified xsi:type="dcterms:W3CDTF">2024-02-11T18:01:58Z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